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56" r:id="rId2"/>
    <p:sldId id="260" r:id="rId3"/>
    <p:sldId id="261" r:id="rId4"/>
    <p:sldId id="262" r:id="rId5"/>
    <p:sldId id="257" r:id="rId6"/>
    <p:sldId id="258" r:id="rId7"/>
    <p:sldId id="264" r:id="rId8"/>
    <p:sldId id="263" r:id="rId9"/>
    <p:sldId id="265" r:id="rId10"/>
    <p:sldId id="269" r:id="rId11"/>
    <p:sldId id="267" r:id="rId12"/>
    <p:sldId id="271" r:id="rId13"/>
    <p:sldId id="272" r:id="rId14"/>
    <p:sldId id="270" r:id="rId15"/>
    <p:sldId id="274" r:id="rId16"/>
    <p:sldId id="273" r:id="rId17"/>
    <p:sldId id="275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7A6F"/>
    <a:srgbClr val="3872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1896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10B7-B84F-4A10-8652-F85847B1CF67}" type="datetimeFigureOut">
              <a:rPr lang="en-AU" smtClean="0"/>
              <a:t>16/01/2019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A0934-B198-43B8-8C4B-6F8898FF0F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0279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10B7-B84F-4A10-8652-F85847B1CF67}" type="datetimeFigureOut">
              <a:rPr lang="en-AU" smtClean="0"/>
              <a:t>16/01/2019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A0934-B198-43B8-8C4B-6F8898FF0F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70403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10B7-B84F-4A10-8652-F85847B1CF67}" type="datetimeFigureOut">
              <a:rPr lang="en-AU" smtClean="0"/>
              <a:t>16/01/2019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A0934-B198-43B8-8C4B-6F8898FF0F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13180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10B7-B84F-4A10-8652-F85847B1CF67}" type="datetimeFigureOut">
              <a:rPr lang="en-AU" smtClean="0"/>
              <a:t>16/01/2019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A0934-B198-43B8-8C4B-6F8898FF0F63}" type="slidenum">
              <a:rPr lang="en-AU" smtClean="0"/>
              <a:t>‹#›</a:t>
            </a:fld>
            <a:endParaRPr lang="en-AU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180530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10B7-B84F-4A10-8652-F85847B1CF67}" type="datetimeFigureOut">
              <a:rPr lang="en-AU" smtClean="0"/>
              <a:t>16/01/2019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A0934-B198-43B8-8C4B-6F8898FF0F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37168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10B7-B84F-4A10-8652-F85847B1CF67}" type="datetimeFigureOut">
              <a:rPr lang="en-AU" smtClean="0"/>
              <a:t>16/01/2019</a:t>
            </a:fld>
            <a:endParaRPr lang="en-A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A0934-B198-43B8-8C4B-6F8898FF0F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73698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10B7-B84F-4A10-8652-F85847B1CF67}" type="datetimeFigureOut">
              <a:rPr lang="en-AU" smtClean="0"/>
              <a:t>16/01/2019</a:t>
            </a:fld>
            <a:endParaRPr lang="en-A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A0934-B198-43B8-8C4B-6F8898FF0F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7422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10B7-B84F-4A10-8652-F85847B1CF67}" type="datetimeFigureOut">
              <a:rPr lang="en-AU" smtClean="0"/>
              <a:t>16/01/2019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A0934-B198-43B8-8C4B-6F8898FF0F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81603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10B7-B84F-4A10-8652-F85847B1CF67}" type="datetimeFigureOut">
              <a:rPr lang="en-AU" smtClean="0"/>
              <a:t>16/01/2019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A0934-B198-43B8-8C4B-6F8898FF0F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9440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10B7-B84F-4A10-8652-F85847B1CF67}" type="datetimeFigureOut">
              <a:rPr lang="en-AU" smtClean="0"/>
              <a:t>16/01/2019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A0934-B198-43B8-8C4B-6F8898FF0F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8856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10B7-B84F-4A10-8652-F85847B1CF67}" type="datetimeFigureOut">
              <a:rPr lang="en-AU" smtClean="0"/>
              <a:t>16/01/2019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A0934-B198-43B8-8C4B-6F8898FF0F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3742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10B7-B84F-4A10-8652-F85847B1CF67}" type="datetimeFigureOut">
              <a:rPr lang="en-AU" smtClean="0"/>
              <a:t>16/01/2019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A0934-B198-43B8-8C4B-6F8898FF0F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3167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10B7-B84F-4A10-8652-F85847B1CF67}" type="datetimeFigureOut">
              <a:rPr lang="en-AU" smtClean="0"/>
              <a:t>16/01/2019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A0934-B198-43B8-8C4B-6F8898FF0F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717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10B7-B84F-4A10-8652-F85847B1CF67}" type="datetimeFigureOut">
              <a:rPr lang="en-AU" smtClean="0"/>
              <a:t>16/01/2019</a:t>
            </a:fld>
            <a:endParaRPr lang="en-A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A0934-B198-43B8-8C4B-6F8898FF0F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358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10B7-B84F-4A10-8652-F85847B1CF67}" type="datetimeFigureOut">
              <a:rPr lang="en-AU" smtClean="0"/>
              <a:t>16/01/2019</a:t>
            </a:fld>
            <a:endParaRPr lang="en-A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A0934-B198-43B8-8C4B-6F8898FF0F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146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10B7-B84F-4A10-8652-F85847B1CF67}" type="datetimeFigureOut">
              <a:rPr lang="en-AU" smtClean="0"/>
              <a:t>16/01/2019</a:t>
            </a:fld>
            <a:endParaRPr lang="en-A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A0934-B198-43B8-8C4B-6F8898FF0F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1046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10B7-B84F-4A10-8652-F85847B1CF67}" type="datetimeFigureOut">
              <a:rPr lang="en-AU" smtClean="0"/>
              <a:t>16/01/2019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A0934-B198-43B8-8C4B-6F8898FF0F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147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A7E10B7-B84F-4A10-8652-F85847B1CF67}" type="datetimeFigureOut">
              <a:rPr lang="en-AU" smtClean="0"/>
              <a:t>16/01/2019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A0934-B198-43B8-8C4B-6F8898FF0F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63825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microsoft.com/office/2007/relationships/hdphoto" Target="../media/hdphoto2.wd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gif"/><Relationship Id="rId7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19.png"/><Relationship Id="rId4" Type="http://schemas.openxmlformats.org/officeDocument/2006/relationships/image" Target="../media/image5.jpe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Basic introduction to R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sz="1600" dirty="0" smtClean="0">
                <a:solidFill>
                  <a:schemeClr val="tx1"/>
                </a:solidFill>
              </a:rPr>
              <a:t>Or: how I learned to stop worrying and love the code</a:t>
            </a:r>
            <a:endParaRPr lang="en-AU" sz="1600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866442" y="5208090"/>
            <a:ext cx="662096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AU" sz="1600" dirty="0" smtClean="0"/>
              <a:t>Dr Erin I </a:t>
            </a:r>
            <a:r>
              <a:rPr lang="en-AU" sz="1600" dirty="0" err="1" smtClean="0"/>
              <a:t>walsh</a:t>
            </a:r>
            <a:r>
              <a:rPr lang="en-AU" sz="1600" dirty="0" smtClean="0"/>
              <a:t> | 1/2/2019</a:t>
            </a: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123230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Basic R orientation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700" y="1214725"/>
            <a:ext cx="7683254" cy="4195481"/>
          </a:xfrm>
        </p:spPr>
        <p:txBody>
          <a:bodyPr>
            <a:normAutofit/>
          </a:bodyPr>
          <a:lstStyle/>
          <a:p>
            <a:r>
              <a:rPr lang="en-AU" b="1" dirty="0" smtClean="0"/>
              <a:t>Won’t walk through a single analysis: this is about building your vocabulary, and what makes R special.</a:t>
            </a:r>
          </a:p>
          <a:p>
            <a:r>
              <a:rPr lang="en-AU" dirty="0" smtClean="0">
                <a:solidFill>
                  <a:schemeClr val="accent3"/>
                </a:solidFill>
              </a:rPr>
              <a:t>Exercise time!</a:t>
            </a:r>
            <a:endParaRPr lang="en-AU" dirty="0">
              <a:solidFill>
                <a:schemeClr val="accent3"/>
              </a:solidFill>
            </a:endParaRPr>
          </a:p>
          <a:p>
            <a:pPr lvl="1"/>
            <a:r>
              <a:rPr lang="en-AU" dirty="0"/>
              <a:t>Working in the console and script </a:t>
            </a:r>
            <a:r>
              <a:rPr lang="en-AU" dirty="0" smtClean="0"/>
              <a:t>window in </a:t>
            </a:r>
            <a:r>
              <a:rPr lang="en-AU" dirty="0" err="1" smtClean="0"/>
              <a:t>Rstudio</a:t>
            </a:r>
            <a:endParaRPr lang="en-AU" dirty="0"/>
          </a:p>
          <a:p>
            <a:pPr lvl="1"/>
            <a:r>
              <a:rPr lang="en-AU" dirty="0"/>
              <a:t>Value/variable assignment and the environment</a:t>
            </a:r>
            <a:endParaRPr lang="en-AU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25" y="3266997"/>
            <a:ext cx="4153876" cy="328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0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Functions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5000" y="1583025"/>
            <a:ext cx="7683254" cy="4195481"/>
          </a:xfrm>
        </p:spPr>
        <p:txBody>
          <a:bodyPr>
            <a:normAutofit lnSpcReduction="10000"/>
          </a:bodyPr>
          <a:lstStyle/>
          <a:p>
            <a:r>
              <a:rPr lang="en-AU" dirty="0" smtClean="0"/>
              <a:t>Variable assignment: give a number a name</a:t>
            </a:r>
          </a:p>
          <a:p>
            <a:r>
              <a:rPr lang="en-AU" dirty="0" smtClean="0"/>
              <a:t>Function: </a:t>
            </a:r>
            <a:r>
              <a:rPr lang="en-AU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takes input</a:t>
            </a:r>
            <a:r>
              <a:rPr lang="en-AU" dirty="0" smtClean="0"/>
              <a:t>, </a:t>
            </a:r>
            <a:r>
              <a:rPr lang="en-AU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does something</a:t>
            </a:r>
            <a:r>
              <a:rPr lang="en-AU" dirty="0" smtClean="0"/>
              <a:t>, </a:t>
            </a:r>
            <a:r>
              <a:rPr lang="en-AU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returns output</a:t>
            </a:r>
          </a:p>
          <a:p>
            <a:pPr marL="400056" lvl="1" indent="0">
              <a:buNone/>
            </a:pPr>
            <a:r>
              <a:rPr lang="en-A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function_name</a:t>
            </a:r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&lt;- function(</a:t>
            </a:r>
            <a:r>
              <a:rPr lang="en-AU" i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input1, input2, ...</a:t>
            </a:r>
            <a:r>
              <a:rPr lang="en-AU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</a:t>
            </a:r>
            <a:r>
              <a:rPr lang="en-AU" i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statements</a:t>
            </a:r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return(</a:t>
            </a:r>
            <a:r>
              <a:rPr lang="en-AU" i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}</a:t>
            </a:r>
          </a:p>
          <a:p>
            <a:r>
              <a:rPr lang="en-AU" dirty="0" smtClean="0"/>
              <a:t>Exceptionally powerful for</a:t>
            </a:r>
          </a:p>
          <a:p>
            <a:pPr lvl="1"/>
            <a:r>
              <a:rPr lang="en-AU" dirty="0" smtClean="0"/>
              <a:t>Simplifying code</a:t>
            </a:r>
          </a:p>
          <a:p>
            <a:pPr lvl="1"/>
            <a:r>
              <a:rPr lang="en-AU" dirty="0" err="1" smtClean="0"/>
              <a:t>Reproducable</a:t>
            </a:r>
            <a:r>
              <a:rPr lang="en-AU" dirty="0" smtClean="0"/>
              <a:t> science</a:t>
            </a:r>
          </a:p>
          <a:p>
            <a:pPr lvl="2"/>
            <a:r>
              <a:rPr lang="en-AU" dirty="0" smtClean="0"/>
              <a:t>Same result each time</a:t>
            </a:r>
          </a:p>
          <a:p>
            <a:pPr lvl="2"/>
            <a:r>
              <a:rPr lang="en-AU" dirty="0" smtClean="0"/>
              <a:t>If you discover an arithmetic mistake, single update to fix</a:t>
            </a:r>
            <a:endParaRPr lang="en-AU" dirty="0"/>
          </a:p>
          <a:p>
            <a:r>
              <a:rPr lang="en-AU" dirty="0" smtClean="0">
                <a:solidFill>
                  <a:schemeClr val="accent3"/>
                </a:solidFill>
              </a:rPr>
              <a:t>Exercise time!</a:t>
            </a:r>
            <a:endParaRPr lang="en-AU" dirty="0">
              <a:solidFill>
                <a:schemeClr val="accent3"/>
              </a:solidFill>
            </a:endParaRPr>
          </a:p>
          <a:p>
            <a:pPr marL="400056" lvl="1" indent="0">
              <a:buNone/>
            </a:pPr>
            <a:endParaRPr lang="en-AU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01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Loops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0" y="1384368"/>
            <a:ext cx="7683254" cy="4195481"/>
          </a:xfrm>
        </p:spPr>
        <p:txBody>
          <a:bodyPr>
            <a:normAutofit/>
          </a:bodyPr>
          <a:lstStyle/>
          <a:p>
            <a:r>
              <a:rPr lang="en-AU" dirty="0"/>
              <a:t>a sequence of </a:t>
            </a:r>
            <a:r>
              <a:rPr lang="en-AU" dirty="0" smtClean="0"/>
              <a:t>instructions </a:t>
            </a:r>
            <a:r>
              <a:rPr lang="en-AU" dirty="0"/>
              <a:t>that is continually repeated until a certain condition is reached</a:t>
            </a:r>
            <a:r>
              <a:rPr lang="en-AU" dirty="0" smtClean="0"/>
              <a:t>.</a:t>
            </a:r>
          </a:p>
          <a:p>
            <a:r>
              <a:rPr lang="en-AU" dirty="0" smtClean="0"/>
              <a:t>Common example is a ‘for’ loop: repeats an operation a specified number of times</a:t>
            </a:r>
            <a:endParaRPr lang="en-AU" dirty="0"/>
          </a:p>
          <a:p>
            <a:pPr marL="400056" lvl="1" indent="0">
              <a:buNone/>
            </a:pPr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for(iteration in number of times) {do something}</a:t>
            </a:r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dirty="0" smtClean="0"/>
              <a:t>Extremely useful in combination with a function</a:t>
            </a:r>
          </a:p>
          <a:p>
            <a:r>
              <a:rPr lang="en-AU" dirty="0" smtClean="0">
                <a:solidFill>
                  <a:schemeClr val="accent3"/>
                </a:solidFill>
              </a:rPr>
              <a:t>Exercise time!</a:t>
            </a:r>
            <a:endParaRPr lang="en-AU" dirty="0">
              <a:solidFill>
                <a:schemeClr val="accent3"/>
              </a:solidFill>
            </a:endParaRPr>
          </a:p>
          <a:p>
            <a:pPr marL="400056" lvl="1" indent="0">
              <a:buNone/>
            </a:pPr>
            <a:endParaRPr lang="en-AU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076" name="Picture 4" descr="Image result for rollercoaster loop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05"/>
          <a:stretch/>
        </p:blipFill>
        <p:spPr bwMode="auto">
          <a:xfrm>
            <a:off x="3118112" y="3848100"/>
            <a:ext cx="5765538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018611" y="6516391"/>
            <a:ext cx="37062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 smtClean="0"/>
              <a:t>Image from: </a:t>
            </a:r>
            <a:r>
              <a:rPr lang="en-AU" sz="1100" dirty="0" smtClean="0"/>
              <a:t>h</a:t>
            </a:r>
            <a:r>
              <a:rPr lang="en-AU" sz="1100" dirty="0" smtClean="0"/>
              <a:t>ttps</a:t>
            </a:r>
            <a:r>
              <a:rPr lang="en-AU" sz="1100" dirty="0"/>
              <a:t>://r.hswstatic.com</a:t>
            </a:r>
            <a:r>
              <a:rPr lang="en-AU" sz="1100" dirty="0" smtClean="0"/>
              <a:t>/</a:t>
            </a:r>
            <a:endParaRPr lang="en-AU" sz="1100" dirty="0"/>
          </a:p>
        </p:txBody>
      </p:sp>
    </p:spTree>
    <p:extLst>
      <p:ext uri="{BB962C8B-B14F-4D97-AF65-F5344CB8AC3E}">
        <p14:creationId xmlns:p14="http://schemas.microsoft.com/office/powerpoint/2010/main" val="251085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Packages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0" y="1384368"/>
            <a:ext cx="7683254" cy="4195481"/>
          </a:xfrm>
        </p:spPr>
        <p:txBody>
          <a:bodyPr>
            <a:normAutofit/>
          </a:bodyPr>
          <a:lstStyle/>
          <a:p>
            <a:r>
              <a:rPr lang="en-AU" dirty="0" smtClean="0"/>
              <a:t>A collection of functions someone else has written</a:t>
            </a:r>
          </a:p>
          <a:p>
            <a:r>
              <a:rPr lang="en-AU" dirty="0" smtClean="0"/>
              <a:t>Install once</a:t>
            </a:r>
          </a:p>
          <a:p>
            <a:r>
              <a:rPr lang="en-AU" dirty="0" smtClean="0"/>
              <a:t>Import each time</a:t>
            </a:r>
            <a:endParaRPr lang="en-AU" dirty="0"/>
          </a:p>
          <a:p>
            <a:r>
              <a:rPr lang="en-AU" dirty="0" smtClean="0">
                <a:solidFill>
                  <a:schemeClr val="accent3"/>
                </a:solidFill>
              </a:rPr>
              <a:t>Exercise time!</a:t>
            </a:r>
            <a:endParaRPr lang="en-AU" dirty="0">
              <a:solidFill>
                <a:schemeClr val="accent3"/>
              </a:solidFill>
            </a:endParaRPr>
          </a:p>
          <a:p>
            <a:pPr marL="400056" lvl="1" indent="0">
              <a:buNone/>
            </a:pPr>
            <a:endParaRPr lang="en-AU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050" name="Picture 2" descr="Image result for package mem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31"/>
          <a:stretch/>
        </p:blipFill>
        <p:spPr bwMode="auto">
          <a:xfrm>
            <a:off x="3813175" y="2078773"/>
            <a:ext cx="4762500" cy="443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89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Scripts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0" y="1384368"/>
            <a:ext cx="7683254" cy="4195481"/>
          </a:xfrm>
        </p:spPr>
        <p:txBody>
          <a:bodyPr>
            <a:normAutofit/>
          </a:bodyPr>
          <a:lstStyle/>
          <a:p>
            <a:r>
              <a:rPr lang="en-AU" dirty="0" smtClean="0"/>
              <a:t>Save your functions and code for next time</a:t>
            </a:r>
          </a:p>
          <a:p>
            <a:r>
              <a:rPr lang="en-AU" dirty="0" smtClean="0"/>
              <a:t>Organise and annotate as you code</a:t>
            </a:r>
          </a:p>
          <a:p>
            <a:r>
              <a:rPr lang="en-AU" dirty="0" smtClean="0"/>
              <a:t>Run in one go, or step-by-step</a:t>
            </a:r>
          </a:p>
          <a:p>
            <a:r>
              <a:rPr lang="en-AU" dirty="0" smtClean="0"/>
              <a:t>Set aside important</a:t>
            </a:r>
            <a:br>
              <a:rPr lang="en-AU" dirty="0" smtClean="0"/>
            </a:br>
            <a:r>
              <a:rPr lang="en-AU" dirty="0" smtClean="0"/>
              <a:t>functions so you don’t</a:t>
            </a:r>
            <a:br>
              <a:rPr lang="en-AU" dirty="0" smtClean="0"/>
            </a:br>
            <a:r>
              <a:rPr lang="en-AU" dirty="0" smtClean="0"/>
              <a:t>edit them by mistake</a:t>
            </a:r>
            <a:endParaRPr lang="en-AU" dirty="0"/>
          </a:p>
          <a:p>
            <a:r>
              <a:rPr lang="en-AU" dirty="0" smtClean="0">
                <a:solidFill>
                  <a:schemeClr val="accent3"/>
                </a:solidFill>
              </a:rPr>
              <a:t>Exercise time!</a:t>
            </a:r>
          </a:p>
        </p:txBody>
      </p:sp>
      <p:pic>
        <p:nvPicPr>
          <p:cNvPr id="1026" name="Picture 2" descr="Image result for forgetting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890" y="2784898"/>
            <a:ext cx="4461410" cy="379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42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Importing and working with data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0" y="1803468"/>
            <a:ext cx="4722290" cy="4927532"/>
          </a:xfrm>
        </p:spPr>
        <p:txBody>
          <a:bodyPr>
            <a:normAutofit/>
          </a:bodyPr>
          <a:lstStyle/>
          <a:p>
            <a:r>
              <a:rPr lang="en-AU" dirty="0" smtClean="0"/>
              <a:t>Very similar to importing scripts</a:t>
            </a:r>
          </a:p>
          <a:p>
            <a:r>
              <a:rPr lang="en-AU" dirty="0" smtClean="0"/>
              <a:t>Never edits the source data file,</a:t>
            </a:r>
            <a:br>
              <a:rPr lang="en-AU" dirty="0" smtClean="0"/>
            </a:br>
            <a:r>
              <a:rPr lang="en-AU" dirty="0" smtClean="0"/>
              <a:t>just keeps a copy in R</a:t>
            </a:r>
          </a:p>
          <a:p>
            <a:r>
              <a:rPr lang="en-AU" dirty="0"/>
              <a:t>D</a:t>
            </a:r>
            <a:r>
              <a:rPr lang="en-AU" dirty="0" smtClean="0"/>
              <a:t>ata: temperature and humidity in my house from </a:t>
            </a:r>
            <a:r>
              <a:rPr lang="en-AU" dirty="0"/>
              <a:t>10:25 PM </a:t>
            </a:r>
            <a:r>
              <a:rPr lang="en-AU" dirty="0" smtClean="0"/>
              <a:t>15/1/2019 to </a:t>
            </a:r>
            <a:r>
              <a:rPr lang="en-AU" dirty="0"/>
              <a:t>8:02 </a:t>
            </a:r>
            <a:r>
              <a:rPr lang="en-AU" dirty="0" smtClean="0"/>
              <a:t>AM 16/1/2019, 116 sampling occasions</a:t>
            </a:r>
            <a:br>
              <a:rPr lang="en-AU" dirty="0" smtClean="0"/>
            </a:br>
            <a:r>
              <a:rPr lang="en-AU" sz="1200" dirty="0" smtClean="0"/>
              <a:t>(this is what happens when scientists live together)</a:t>
            </a:r>
            <a:endParaRPr lang="en-AU" sz="1800" dirty="0" smtClean="0"/>
          </a:p>
          <a:p>
            <a:r>
              <a:rPr lang="en-AU" dirty="0" smtClean="0">
                <a:solidFill>
                  <a:schemeClr val="accent3"/>
                </a:solidFill>
              </a:rPr>
              <a:t>Exercise time!</a:t>
            </a:r>
          </a:p>
        </p:txBody>
      </p:sp>
      <p:pic>
        <p:nvPicPr>
          <p:cNvPr id="5122" name="Picture 2" descr="Image result for importing data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575" y="3576637"/>
            <a:ext cx="3908425" cy="291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29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 Markdown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436" y="1443325"/>
            <a:ext cx="6711654" cy="4195481"/>
          </a:xfrm>
        </p:spPr>
        <p:txBody>
          <a:bodyPr>
            <a:normAutofit lnSpcReduction="10000"/>
          </a:bodyPr>
          <a:lstStyle/>
          <a:p>
            <a:r>
              <a:rPr lang="en-AU" dirty="0" smtClean="0"/>
              <a:t>Icing on the cake</a:t>
            </a:r>
          </a:p>
          <a:p>
            <a:r>
              <a:rPr lang="en-AU" dirty="0" smtClean="0"/>
              <a:t>A </a:t>
            </a:r>
            <a:r>
              <a:rPr lang="en-AU" dirty="0"/>
              <a:t>file format for making dynamic documents </a:t>
            </a:r>
            <a:endParaRPr lang="en-AU" dirty="0" smtClean="0"/>
          </a:p>
          <a:p>
            <a:r>
              <a:rPr lang="en-AU" dirty="0" smtClean="0"/>
              <a:t>Like a script, but does more: Contains </a:t>
            </a:r>
            <a:r>
              <a:rPr lang="en-AU" dirty="0"/>
              <a:t>chunks of </a:t>
            </a:r>
            <a:r>
              <a:rPr lang="en-AU" dirty="0" smtClean="0"/>
              <a:t>embedded R code alongside neatly formatted text.</a:t>
            </a:r>
          </a:p>
          <a:p>
            <a:r>
              <a:rPr lang="en-AU" dirty="0" smtClean="0"/>
              <a:t>Makes the WHOLE process reproducible and flexible. Without cutting and pasting a single coefficient into a single table, any point you can</a:t>
            </a:r>
          </a:p>
          <a:p>
            <a:pPr lvl="1"/>
            <a:r>
              <a:rPr lang="en-AU" dirty="0" smtClean="0"/>
              <a:t>Update the dataset</a:t>
            </a:r>
          </a:p>
          <a:p>
            <a:pPr lvl="1"/>
            <a:r>
              <a:rPr lang="en-AU" dirty="0" smtClean="0"/>
              <a:t>Update the analysis (including functions/loops)</a:t>
            </a:r>
          </a:p>
          <a:p>
            <a:pPr lvl="1"/>
            <a:r>
              <a:rPr lang="en-AU" dirty="0" smtClean="0"/>
              <a:t>Update the look/feel of the output</a:t>
            </a:r>
          </a:p>
          <a:p>
            <a:r>
              <a:rPr lang="en-AU" dirty="0">
                <a:solidFill>
                  <a:schemeClr val="accent3"/>
                </a:solidFill>
              </a:rPr>
              <a:t>Exercise </a:t>
            </a:r>
            <a:r>
              <a:rPr lang="en-AU" dirty="0" smtClean="0">
                <a:solidFill>
                  <a:schemeClr val="accent3"/>
                </a:solidFill>
              </a:rPr>
              <a:t>time!</a:t>
            </a:r>
            <a:endParaRPr lang="en-AU" dirty="0" smtClean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2689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Conclusion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436" y="1853248"/>
            <a:ext cx="6711654" cy="4195481"/>
          </a:xfrm>
        </p:spPr>
        <p:txBody>
          <a:bodyPr>
            <a:normAutofit lnSpcReduction="10000"/>
          </a:bodyPr>
          <a:lstStyle/>
          <a:p>
            <a:r>
              <a:rPr lang="en-AU" dirty="0" smtClean="0"/>
              <a:t>R is free software that is a unique combination of command line and programming approaches, with a nice </a:t>
            </a:r>
            <a:r>
              <a:rPr lang="en-AU" dirty="0" err="1" smtClean="0"/>
              <a:t>RStudio</a:t>
            </a:r>
            <a:r>
              <a:rPr lang="en-AU" dirty="0" smtClean="0"/>
              <a:t> GUI on top.</a:t>
            </a:r>
          </a:p>
          <a:p>
            <a:r>
              <a:rPr lang="en-AU" dirty="0" smtClean="0"/>
              <a:t>It is ideal for truly reproducible science</a:t>
            </a:r>
          </a:p>
          <a:p>
            <a:r>
              <a:rPr lang="en-AU" dirty="0" smtClean="0"/>
              <a:t>The capacity to build your own functions and use the massive package library makes it extremely extensible</a:t>
            </a:r>
          </a:p>
          <a:p>
            <a:r>
              <a:rPr lang="en-AU" dirty="0" smtClean="0"/>
              <a:t>The ideas we covered today (functions</a:t>
            </a:r>
            <a:r>
              <a:rPr lang="en-AU" dirty="0"/>
              <a:t>, loops, packages, scripts and </a:t>
            </a:r>
            <a:r>
              <a:rPr lang="en-AU" dirty="0" smtClean="0"/>
              <a:t>markdown) are not unique to R, but their seamless combination is its great strength</a:t>
            </a:r>
          </a:p>
          <a:p>
            <a:r>
              <a:rPr lang="en-AU" dirty="0" smtClean="0"/>
              <a:t>There’s R users everywhere, and we want to help you learn how to make the most of it!</a:t>
            </a:r>
          </a:p>
        </p:txBody>
      </p:sp>
    </p:spTree>
    <p:extLst>
      <p:ext uri="{BB962C8B-B14F-4D97-AF65-F5344CB8AC3E}">
        <p14:creationId xmlns:p14="http://schemas.microsoft.com/office/powerpoint/2010/main" val="44127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 dirty="0" smtClean="0"/>
              <a:t>Learning R is </a:t>
            </a:r>
            <a:r>
              <a:rPr lang="en-AU" sz="3600" dirty="0" smtClean="0"/>
              <a:t>an excellent idea.</a:t>
            </a:r>
            <a:endParaRPr lang="en-AU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28436" y="1557625"/>
            <a:ext cx="6711654" cy="4195481"/>
          </a:xfrm>
        </p:spPr>
        <p:txBody>
          <a:bodyPr>
            <a:normAutofit lnSpcReduction="10000"/>
          </a:bodyPr>
          <a:lstStyle/>
          <a:p>
            <a:r>
              <a:rPr lang="en-AU" dirty="0"/>
              <a:t>Runs on all major operating systems</a:t>
            </a:r>
          </a:p>
          <a:p>
            <a:r>
              <a:rPr lang="en-AU" dirty="0"/>
              <a:t>Intentionally built to encourage </a:t>
            </a:r>
            <a:r>
              <a:rPr lang="en-AU" dirty="0" smtClean="0"/>
              <a:t>user flexibility</a:t>
            </a:r>
            <a:endParaRPr lang="en-AU" dirty="0"/>
          </a:p>
          <a:p>
            <a:r>
              <a:rPr lang="en-AU" dirty="0" smtClean="0"/>
              <a:t>Extensive </a:t>
            </a:r>
            <a:r>
              <a:rPr lang="en-AU" dirty="0"/>
              <a:t>active, helpful user community</a:t>
            </a:r>
          </a:p>
          <a:p>
            <a:r>
              <a:rPr lang="en-AU" dirty="0" smtClean="0"/>
              <a:t>Anyone </a:t>
            </a:r>
            <a:r>
              <a:rPr lang="en-AU" dirty="0" smtClean="0"/>
              <a:t>can contribute</a:t>
            </a:r>
          </a:p>
          <a:p>
            <a:pPr lvl="1"/>
            <a:r>
              <a:rPr lang="en-AU" dirty="0" smtClean="0"/>
              <a:t>Primary source code is curated by the R Core Group (but anyone can suggest changes)</a:t>
            </a:r>
          </a:p>
          <a:p>
            <a:pPr lvl="1"/>
            <a:r>
              <a:rPr lang="en-AU" dirty="0" smtClean="0"/>
              <a:t>Anyone can make packages to extend base </a:t>
            </a:r>
            <a:r>
              <a:rPr lang="en-AU" dirty="0" smtClean="0"/>
              <a:t>functionality</a:t>
            </a:r>
            <a:endParaRPr lang="en-AU" dirty="0"/>
          </a:p>
          <a:p>
            <a:r>
              <a:rPr lang="en-AU" dirty="0"/>
              <a:t>Continually updated</a:t>
            </a:r>
            <a:br>
              <a:rPr lang="en-AU" dirty="0"/>
            </a:br>
            <a:r>
              <a:rPr lang="en-AU" dirty="0"/>
              <a:t>(though based on almost 50-year-old foundations)</a:t>
            </a:r>
          </a:p>
          <a:p>
            <a:r>
              <a:rPr lang="en-AU" dirty="0" smtClean="0"/>
              <a:t>No </a:t>
            </a:r>
            <a:r>
              <a:rPr lang="en-AU" dirty="0" smtClean="0"/>
              <a:t>cost!</a:t>
            </a:r>
            <a:endParaRPr lang="en-AU" dirty="0"/>
          </a:p>
        </p:txBody>
      </p:sp>
      <p:pic>
        <p:nvPicPr>
          <p:cNvPr id="4100" name="Picture 4" descr="Image result for r statistics love he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331" y="4191000"/>
            <a:ext cx="2292843" cy="219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695700" y="6516391"/>
            <a:ext cx="521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900" dirty="0" smtClean="0">
                <a:solidFill>
                  <a:srgbClr val="3E7A6F"/>
                </a:solidFill>
              </a:rPr>
              <a:t>Image from: </a:t>
            </a:r>
            <a:r>
              <a:rPr lang="en-AU" sz="900" dirty="0">
                <a:solidFill>
                  <a:srgbClr val="3E7A6F"/>
                </a:solidFill>
              </a:rPr>
              <a:t>http://3.bp.blogspot.com/-os4wGSnoRxk/U-iIVxN-OjI/AAAAAAAAGH4/t0JTmnNyYLs/s1600/Heart,+mathematical+equation,+2D+1+-+0b.jpg</a:t>
            </a:r>
            <a:endParaRPr lang="en-AU" sz="900" dirty="0">
              <a:solidFill>
                <a:srgbClr val="3E7A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57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0"/>
          <a:stretch/>
        </p:blipFill>
        <p:spPr>
          <a:xfrm>
            <a:off x="4905375" y="3686175"/>
            <a:ext cx="4238625" cy="3171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Free as in ‘freedom’</a:t>
            </a:r>
            <a:br>
              <a:rPr lang="en-AU" dirty="0" smtClean="0"/>
            </a:br>
            <a:r>
              <a:rPr lang="en-AU" sz="2800" dirty="0" smtClean="0"/>
              <a:t>(but also as in ‘beer’)</a:t>
            </a:r>
            <a:endParaRPr lang="en-AU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GNU Public License since 1995</a:t>
            </a:r>
          </a:p>
          <a:p>
            <a:r>
              <a:rPr lang="en-AU" dirty="0" smtClean="0"/>
              <a:t>Four basic principles:</a:t>
            </a:r>
          </a:p>
          <a:p>
            <a:pPr lvl="1"/>
            <a:r>
              <a:rPr lang="en-AU" dirty="0" smtClean="0"/>
              <a:t>Freedom to run the program for any purpose</a:t>
            </a:r>
          </a:p>
          <a:p>
            <a:pPr lvl="1"/>
            <a:r>
              <a:rPr lang="en-AU" dirty="0" smtClean="0"/>
              <a:t>Freedom to study/adapt the source code</a:t>
            </a:r>
          </a:p>
          <a:p>
            <a:pPr lvl="1"/>
            <a:r>
              <a:rPr lang="en-AU" dirty="0" smtClean="0"/>
              <a:t>Freedom to redistribute</a:t>
            </a:r>
          </a:p>
          <a:p>
            <a:pPr lvl="1"/>
            <a:r>
              <a:rPr lang="en-AU" dirty="0" smtClean="0"/>
              <a:t>Freedom to improve</a:t>
            </a:r>
          </a:p>
          <a:p>
            <a:r>
              <a:rPr lang="en-AU" dirty="0" smtClean="0"/>
              <a:t>Pro/con: user responsibility</a:t>
            </a:r>
            <a:br>
              <a:rPr lang="en-AU" dirty="0" smtClean="0"/>
            </a:br>
            <a:r>
              <a:rPr lang="en-AU" sz="1400" dirty="0" smtClean="0"/>
              <a:t>(populist development trajectory)</a:t>
            </a:r>
          </a:p>
          <a:p>
            <a:r>
              <a:rPr lang="en-AU" dirty="0" smtClean="0"/>
              <a:t>Perfectly aligned with </a:t>
            </a:r>
            <a:r>
              <a:rPr lang="en-AU" dirty="0"/>
              <a:t/>
            </a:r>
            <a:br>
              <a:rPr lang="en-AU" dirty="0"/>
            </a:br>
            <a:r>
              <a:rPr lang="en-AU" dirty="0"/>
              <a:t> best </a:t>
            </a:r>
            <a:r>
              <a:rPr lang="en-AU" dirty="0" smtClean="0"/>
              <a:t>practice in science!</a:t>
            </a:r>
          </a:p>
        </p:txBody>
      </p:sp>
    </p:spTree>
    <p:extLst>
      <p:ext uri="{BB962C8B-B14F-4D97-AF65-F5344CB8AC3E}">
        <p14:creationId xmlns:p14="http://schemas.microsoft.com/office/powerpoint/2010/main" val="32129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 is a bit… </a:t>
            </a:r>
            <a:r>
              <a:rPr lang="en-AU" dirty="0" smtClean="0"/>
              <a:t>unusual.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700" y="2052925"/>
            <a:ext cx="7116150" cy="4195481"/>
          </a:xfrm>
        </p:spPr>
        <p:txBody>
          <a:bodyPr/>
          <a:lstStyle/>
          <a:p>
            <a:r>
              <a:rPr lang="en-AU" dirty="0" smtClean="0"/>
              <a:t>Not like anything you’d have used before</a:t>
            </a:r>
            <a:br>
              <a:rPr lang="en-AU" dirty="0" smtClean="0"/>
            </a:br>
            <a:r>
              <a:rPr lang="en-AU" dirty="0" smtClean="0"/>
              <a:t>(Hybrid vigour)</a:t>
            </a:r>
          </a:p>
          <a:p>
            <a:r>
              <a:rPr lang="en-AU" dirty="0" smtClean="0"/>
              <a:t>Reproducibility</a:t>
            </a:r>
            <a:br>
              <a:rPr lang="en-AU" dirty="0" smtClean="0"/>
            </a:br>
            <a:r>
              <a:rPr lang="en-AU" dirty="0" smtClean="0"/>
              <a:t>(know what you’re doing, show what you’re doing)</a:t>
            </a:r>
            <a:endParaRPr lang="en-AU" dirty="0"/>
          </a:p>
          <a:p>
            <a:r>
              <a:rPr lang="en-AU" dirty="0" smtClean="0"/>
              <a:t>Lego-style build-it-yourself functionality</a:t>
            </a:r>
            <a:br>
              <a:rPr lang="en-AU" dirty="0" smtClean="0"/>
            </a:br>
            <a:r>
              <a:rPr lang="en-AU" dirty="0" smtClean="0"/>
              <a:t>(Package structure</a:t>
            </a:r>
            <a:r>
              <a:rPr lang="en-AU" dirty="0" smtClean="0"/>
              <a:t>)</a:t>
            </a:r>
          </a:p>
          <a:p>
            <a:r>
              <a:rPr lang="en-AU" dirty="0" smtClean="0">
                <a:solidFill>
                  <a:schemeClr val="accent3"/>
                </a:solidFill>
              </a:rPr>
              <a:t>Exercises</a:t>
            </a:r>
            <a:r>
              <a:rPr lang="en-AU" dirty="0" smtClean="0"/>
              <a:t> today intended to walk through the more unusual parts (especially coming from an epi or psych background): basics of functions, loops, packages, scripts and markdown.</a:t>
            </a:r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140608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Statistics programs types</a:t>
            </a:r>
            <a:br>
              <a:rPr lang="en-AU" dirty="0" smtClean="0"/>
            </a:br>
            <a:r>
              <a:rPr lang="en-AU" sz="2000" dirty="0" smtClean="0"/>
              <a:t>(and user expectations)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5443" y="1614775"/>
            <a:ext cx="3763350" cy="4736069"/>
          </a:xfrm>
        </p:spPr>
        <p:txBody>
          <a:bodyPr>
            <a:normAutofit fontScale="92500" lnSpcReduction="10000"/>
          </a:bodyPr>
          <a:lstStyle/>
          <a:p>
            <a:r>
              <a:rPr lang="en-AU" dirty="0" smtClean="0"/>
              <a:t>Console/command line</a:t>
            </a:r>
          </a:p>
          <a:p>
            <a:pPr lvl="1"/>
            <a:r>
              <a:rPr lang="en-AU" dirty="0" smtClean="0"/>
              <a:t>command by command</a:t>
            </a:r>
          </a:p>
          <a:p>
            <a:pPr lvl="1"/>
            <a:r>
              <a:rPr lang="en-AU" dirty="0" smtClean="0"/>
              <a:t>interactive</a:t>
            </a:r>
          </a:p>
          <a:p>
            <a:pPr lvl="1"/>
            <a:r>
              <a:rPr lang="en-AU" dirty="0" smtClean="0"/>
              <a:t>e.g. SAS, STATA</a:t>
            </a:r>
          </a:p>
          <a:p>
            <a:pPr lvl="1"/>
            <a:endParaRPr lang="en-AU" dirty="0" smtClean="0"/>
          </a:p>
          <a:p>
            <a:r>
              <a:rPr lang="en-AU" dirty="0" smtClean="0"/>
              <a:t>Programming language</a:t>
            </a:r>
          </a:p>
          <a:p>
            <a:pPr lvl="1"/>
            <a:r>
              <a:rPr lang="en-AU" dirty="0" smtClean="0"/>
              <a:t>executable scripts</a:t>
            </a:r>
          </a:p>
          <a:p>
            <a:pPr lvl="1"/>
            <a:r>
              <a:rPr lang="en-AU" dirty="0" smtClean="0"/>
              <a:t>systematic</a:t>
            </a:r>
          </a:p>
          <a:p>
            <a:pPr lvl="1"/>
            <a:r>
              <a:rPr lang="en-AU" dirty="0" smtClean="0"/>
              <a:t>e.g. Python</a:t>
            </a:r>
          </a:p>
          <a:p>
            <a:pPr lvl="1"/>
            <a:endParaRPr lang="en-AU" dirty="0" smtClean="0"/>
          </a:p>
          <a:p>
            <a:r>
              <a:rPr lang="en-AU" dirty="0" smtClean="0"/>
              <a:t>GUI</a:t>
            </a:r>
          </a:p>
          <a:p>
            <a:pPr lvl="1"/>
            <a:r>
              <a:rPr lang="en-AU" dirty="0" smtClean="0"/>
              <a:t>No/limited programming</a:t>
            </a:r>
          </a:p>
          <a:p>
            <a:pPr lvl="1"/>
            <a:r>
              <a:rPr lang="en-AU" dirty="0" smtClean="0"/>
              <a:t>e.g. SPSS</a:t>
            </a:r>
          </a:p>
          <a:p>
            <a:endParaRPr lang="en-AU" dirty="0" smtClean="0"/>
          </a:p>
        </p:txBody>
      </p:sp>
      <p:pic>
        <p:nvPicPr>
          <p:cNvPr id="1026" name="Picture 2" descr="Image result for STATA command l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526" y="1680507"/>
            <a:ext cx="2473006" cy="120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yth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084" y="3550762"/>
            <a:ext cx="2473006" cy="139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PS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526" y="5275049"/>
            <a:ext cx="2450564" cy="134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914400" y="4267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6527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Hybrid vigour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276" y="3834094"/>
            <a:ext cx="4014522" cy="2814356"/>
          </a:xfrm>
        </p:spPr>
        <p:txBody>
          <a:bodyPr>
            <a:normAutofit fontScale="92500" lnSpcReduction="20000"/>
          </a:bodyPr>
          <a:lstStyle/>
          <a:p>
            <a:r>
              <a:rPr lang="en-AU" dirty="0" smtClean="0"/>
              <a:t>Historical basis in programming language (S)</a:t>
            </a:r>
          </a:p>
          <a:p>
            <a:pPr lvl="1"/>
            <a:r>
              <a:rPr lang="en-AU" dirty="0" smtClean="0"/>
              <a:t>Developed 1976 in Bell Labs</a:t>
            </a:r>
          </a:p>
          <a:p>
            <a:pPr lvl="1"/>
            <a:r>
              <a:rPr lang="en-AU" dirty="0" smtClean="0"/>
              <a:t>Basis in Fortran, then C</a:t>
            </a:r>
          </a:p>
          <a:p>
            <a:pPr lvl="1"/>
            <a:r>
              <a:rPr lang="en-AU" dirty="0" smtClean="0"/>
              <a:t>In modern form 1998</a:t>
            </a:r>
          </a:p>
          <a:p>
            <a:pPr lvl="1"/>
            <a:r>
              <a:rPr lang="en-AU" dirty="0" smtClean="0"/>
              <a:t>R split off in 1991-1996</a:t>
            </a:r>
          </a:p>
          <a:p>
            <a:r>
              <a:rPr lang="en-AU" dirty="0" smtClean="0"/>
              <a:t>Command line functionality</a:t>
            </a:r>
          </a:p>
          <a:p>
            <a:r>
              <a:rPr lang="en-AU" dirty="0" smtClean="0"/>
              <a:t>GUI elements (</a:t>
            </a:r>
            <a:r>
              <a:rPr lang="en-AU" dirty="0" err="1" smtClean="0"/>
              <a:t>Rstudio</a:t>
            </a:r>
            <a:r>
              <a:rPr lang="en-AU" dirty="0" smtClean="0"/>
              <a:t>)</a:t>
            </a:r>
            <a:endParaRPr lang="en-AU" dirty="0"/>
          </a:p>
        </p:txBody>
      </p:sp>
      <p:pic>
        <p:nvPicPr>
          <p:cNvPr id="2050" name="Picture 2" descr="Image result for 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67" y="1580929"/>
            <a:ext cx="2622334" cy="203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388" y="2743660"/>
            <a:ext cx="2752637" cy="1995969"/>
          </a:xfrm>
          <a:prstGeom prst="rect">
            <a:avLst/>
          </a:prstGeom>
        </p:spPr>
      </p:pic>
      <p:pic>
        <p:nvPicPr>
          <p:cNvPr id="2054" name="Picture 6" descr="Image result for s langu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387" y="580746"/>
            <a:ext cx="2752637" cy="190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5388" y="4952988"/>
            <a:ext cx="2752637" cy="161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89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Reproducibility</a:t>
            </a:r>
          </a:p>
        </p:txBody>
      </p:sp>
      <p:pic>
        <p:nvPicPr>
          <p:cNvPr id="6148" name="Picture 4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95" y="1334135"/>
            <a:ext cx="4689734" cy="443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definition of insan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929" y="1334135"/>
            <a:ext cx="3994340" cy="443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9795" y="5972175"/>
            <a:ext cx="8641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The whole process of data -&gt; analysis -&gt; reporting can be reproducible.</a:t>
            </a:r>
          </a:p>
          <a:p>
            <a:pPr algn="ctr"/>
            <a:r>
              <a:rPr lang="en-AU" dirty="0" smtClean="0"/>
              <a:t>This minimises human error and increases transparency.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0872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Package structure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Base R</a:t>
            </a:r>
          </a:p>
          <a:p>
            <a:r>
              <a:rPr lang="en-AU" dirty="0" smtClean="0"/>
              <a:t>Packages</a:t>
            </a:r>
          </a:p>
          <a:p>
            <a:pPr lvl="1"/>
            <a:r>
              <a:rPr lang="en-AU" dirty="0" smtClean="0"/>
              <a:t>CRAN (curated)</a:t>
            </a:r>
          </a:p>
          <a:p>
            <a:pPr lvl="1"/>
            <a:r>
              <a:rPr lang="en-AU" dirty="0" smtClean="0"/>
              <a:t>Non-curated:</a:t>
            </a:r>
          </a:p>
          <a:p>
            <a:pPr lvl="2"/>
            <a:r>
              <a:rPr lang="en-AU" dirty="0" err="1" smtClean="0"/>
              <a:t>Github</a:t>
            </a:r>
            <a:endParaRPr lang="en-AU" dirty="0"/>
          </a:p>
          <a:p>
            <a:pPr lvl="2"/>
            <a:r>
              <a:rPr lang="en-AU" dirty="0" smtClean="0"/>
              <a:t>Personal hosting</a:t>
            </a:r>
          </a:p>
          <a:p>
            <a:pPr lvl="1"/>
            <a:endParaRPr lang="en-AU" dirty="0"/>
          </a:p>
        </p:txBody>
      </p:sp>
      <p:pic>
        <p:nvPicPr>
          <p:cNvPr id="3076" name="Picture 4" descr="Attempting to write the first draft of his cover letter, the grad student is paralyzed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4" r="18051"/>
          <a:stretch/>
        </p:blipFill>
        <p:spPr bwMode="auto">
          <a:xfrm>
            <a:off x="5092699" y="2553945"/>
            <a:ext cx="3886201" cy="389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18611" y="6516391"/>
            <a:ext cx="37062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 smtClean="0"/>
              <a:t>Image from: https://legogradstudent.tumblr.com/</a:t>
            </a:r>
            <a:endParaRPr lang="en-AU" sz="1100" dirty="0"/>
          </a:p>
        </p:txBody>
      </p:sp>
      <p:pic>
        <p:nvPicPr>
          <p:cNvPr id="3078" name="Picture 6" descr="Creative Supplement 10693 imag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151" b="78448" l="5278" r="930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733" y="501358"/>
            <a:ext cx="2407604" cy="310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0" descr="Image result for lego set"/>
          <p:cNvSpPr>
            <a:spLocks noChangeAspect="1" noChangeArrowheads="1"/>
          </p:cNvSpPr>
          <p:nvPr/>
        </p:nvSpPr>
        <p:spPr bwMode="auto">
          <a:xfrm>
            <a:off x="155575" y="-10287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3086" name="Picture 14" descr="Image result for lego se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480" y="1662771"/>
            <a:ext cx="1499871" cy="136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Image result for lego se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639" b="98156" l="1230" r="987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490" y="1652986"/>
            <a:ext cx="1338261" cy="133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Related imag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354" y="1579722"/>
            <a:ext cx="1527138" cy="152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0067" y="4501014"/>
            <a:ext cx="2919413" cy="21006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9130" y="3234919"/>
            <a:ext cx="1829197" cy="362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1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31" y="0"/>
            <a:ext cx="8664819" cy="6858000"/>
          </a:xfrm>
          <a:prstGeom prst="rect">
            <a:avLst/>
          </a:prstGeom>
        </p:spPr>
      </p:pic>
      <p:pic>
        <p:nvPicPr>
          <p:cNvPr id="5" name="Picture 2" descr="Image result for STATA command li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4415329"/>
            <a:ext cx="4686018" cy="227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pyth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83" y="1011860"/>
            <a:ext cx="5172009" cy="290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Image result for lego se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727" y="899445"/>
            <a:ext cx="990407" cy="89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8" descr="Image result for lego se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639" b="98156" l="1230" r="987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818" y="1514626"/>
            <a:ext cx="883692" cy="88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Related imag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304" y="1967439"/>
            <a:ext cx="1008412" cy="10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5811" y="2482948"/>
            <a:ext cx="1171334" cy="8428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3848" y="2420588"/>
            <a:ext cx="881186" cy="174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13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366</TotalTime>
  <Words>612</Words>
  <Application>Microsoft Office PowerPoint</Application>
  <PresentationFormat>On-screen Show (4:3)</PresentationFormat>
  <Paragraphs>113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Century Gothic</vt:lpstr>
      <vt:lpstr>Courier New</vt:lpstr>
      <vt:lpstr>Wingdings 3</vt:lpstr>
      <vt:lpstr>Ion</vt:lpstr>
      <vt:lpstr>Basic introduction to R</vt:lpstr>
      <vt:lpstr>Learning R is an excellent idea.</vt:lpstr>
      <vt:lpstr>Free as in ‘freedom’ (but also as in ‘beer’)</vt:lpstr>
      <vt:lpstr>R is a bit… unusual.</vt:lpstr>
      <vt:lpstr>Statistics programs types (and user expectations)</vt:lpstr>
      <vt:lpstr>Hybrid vigour</vt:lpstr>
      <vt:lpstr>Reproducibility</vt:lpstr>
      <vt:lpstr>Package structure</vt:lpstr>
      <vt:lpstr>PowerPoint Presentation</vt:lpstr>
      <vt:lpstr>Basic R orientation</vt:lpstr>
      <vt:lpstr>Functions</vt:lpstr>
      <vt:lpstr>Loops</vt:lpstr>
      <vt:lpstr>Packages</vt:lpstr>
      <vt:lpstr>Scripts</vt:lpstr>
      <vt:lpstr>Importing and working with data</vt:lpstr>
      <vt:lpstr>R Markdown</vt:lpstr>
      <vt:lpstr>Conclusion</vt:lpstr>
    </vt:vector>
  </TitlesOfParts>
  <Company>The Australian National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Erin Walsh</dc:creator>
  <cp:lastModifiedBy>Erin Walsh</cp:lastModifiedBy>
  <cp:revision>38</cp:revision>
  <dcterms:created xsi:type="dcterms:W3CDTF">2019-01-15T22:07:22Z</dcterms:created>
  <dcterms:modified xsi:type="dcterms:W3CDTF">2019-01-16T04:49:54Z</dcterms:modified>
</cp:coreProperties>
</file>